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57" r:id="rId5"/>
    <p:sldId id="258" r:id="rId6"/>
    <p:sldId id="266" r:id="rId7"/>
    <p:sldId id="276" r:id="rId8"/>
    <p:sldId id="278" r:id="rId9"/>
    <p:sldId id="262" r:id="rId10"/>
    <p:sldId id="261" r:id="rId11"/>
    <p:sldId id="264" r:id="rId12"/>
    <p:sldId id="263" r:id="rId13"/>
    <p:sldId id="267" r:id="rId14"/>
    <p:sldId id="265" r:id="rId15"/>
    <p:sldId id="269" r:id="rId16"/>
    <p:sldId id="275" r:id="rId17"/>
    <p:sldId id="268" r:id="rId18"/>
    <p:sldId id="273" r:id="rId19"/>
    <p:sldId id="274" r:id="rId20"/>
    <p:sldId id="277" r:id="rId21"/>
    <p:sldId id="270" r:id="rId22"/>
    <p:sldId id="272" r:id="rId2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9E5ECE"/>
    <a:srgbClr val="FF292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8F57B36-E906-4693-8768-01C0CD841ED5}" type="datetimeFigureOut">
              <a:rPr kumimoji="1" lang="ja-JP" altLang="en-US" smtClean="0"/>
              <a:t>2014/11/21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A8E6FC7-ED47-440D-95DC-4BFEFC7CB3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539552" y="398309"/>
            <a:ext cx="8208912" cy="1662539"/>
          </a:xfrm>
          <a:prstGeom prst="roundRect">
            <a:avLst>
              <a:gd name="adj" fmla="val 10503"/>
            </a:avLst>
          </a:prstGeom>
          <a:noFill/>
          <a:ln w="19050"/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土壌</a:t>
            </a:r>
            <a:r>
              <a:rPr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微生物群の</a:t>
            </a:r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働きによる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lang="ja-JP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放射能</a:t>
            </a:r>
            <a:r>
              <a:rPr lang="ja-JP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低減実験の報告</a:t>
            </a:r>
            <a:endParaRPr lang="en-US" altLang="ja-JP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24208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低減メカニズムに迫る</a:t>
            </a:r>
            <a:endParaRPr lang="ja-JP" altLang="en-US" sz="5400" dirty="0" smtClean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1800" y="3811883"/>
            <a:ext cx="5186859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/>
              <a:t>高 橋   剛　</a:t>
            </a:r>
            <a:r>
              <a:rPr kumimoji="1" lang="ja-JP" altLang="en-US" sz="2400" dirty="0" smtClean="0"/>
              <a:t>（岩手）</a:t>
            </a:r>
            <a:r>
              <a:rPr kumimoji="1" lang="ja-JP" altLang="en-US" sz="3200" dirty="0" smtClean="0"/>
              <a:t>　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4906416"/>
            <a:ext cx="8712967" cy="1692771"/>
          </a:xfrm>
          <a:prstGeom prst="rect">
            <a:avLst/>
          </a:prstGeom>
          <a:noFill/>
          <a:ln>
            <a:solidFill>
              <a:schemeClr val="bg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u="sng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実験</a:t>
            </a:r>
            <a:r>
              <a:rPr lang="ja-JP" altLang="en-US" sz="4000" u="sng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の動機</a:t>
            </a:r>
            <a:endParaRPr lang="en-US" altLang="ja-JP" sz="4000" u="sng" dirty="0" smtClean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　</a:t>
            </a:r>
            <a:r>
              <a:rPr lang="ja-JP" altLang="en-US" sz="3200" dirty="0">
                <a:solidFill>
                  <a:schemeClr val="tx1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●</a:t>
            </a:r>
            <a:r>
              <a:rPr lang="ja-JP" altLang="en-US" sz="3200" dirty="0" smtClean="0">
                <a:solidFill>
                  <a:schemeClr val="tx1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 放射能低減を体験し、実証データを公開</a:t>
            </a:r>
            <a:endParaRPr lang="en-US" altLang="ja-JP" sz="3200" dirty="0" smtClean="0">
              <a:solidFill>
                <a:schemeClr val="tx1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200" dirty="0" smtClean="0">
                <a:solidFill>
                  <a:schemeClr val="tx1">
                    <a:lumMod val="7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　● ＥＭパッシングへの反論材料を得る</a:t>
            </a:r>
            <a:endParaRPr lang="en-US" altLang="ja-JP" sz="400" dirty="0" smtClean="0">
              <a:solidFill>
                <a:schemeClr val="tx1">
                  <a:lumMod val="7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83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911769" y="5949280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endParaRPr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4259163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(2)</a:t>
            </a:r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光合成細菌の</a:t>
            </a:r>
            <a:r>
              <a:rPr lang="ja-JP" altLang="en-US" sz="28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光化学</a:t>
            </a:r>
            <a:r>
              <a:rPr lang="ja-JP" altLang="en-US" sz="2800" u="sng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反応メカニズム</a:t>
            </a:r>
            <a:endParaRPr lang="en-US" altLang="ja-JP" sz="2800" u="sng" dirty="0" smtClean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800" u="sng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8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kumimoji="1"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・光化学</a:t>
            </a:r>
            <a:r>
              <a:rPr kumimoji="1"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反応は、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光子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エネルギー</a:t>
            </a:r>
            <a:r>
              <a:rPr kumimoji="1"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によって始まる</a:t>
            </a:r>
            <a:endParaRPr kumimoji="1" lang="en-US" altLang="ja-JP" sz="20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0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・光子とは太陽光に限らず、</a:t>
            </a:r>
            <a:r>
              <a:rPr lang="ja-JP" altLang="en-US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Ｘ線や</a:t>
            </a:r>
            <a:r>
              <a:rPr lang="en-US" altLang="ja-JP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γ</a:t>
            </a:r>
            <a:r>
              <a:rPr lang="ja-JP" altLang="en-US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線も光子</a:t>
            </a:r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である</a:t>
            </a:r>
            <a:endParaRPr lang="en-US" altLang="ja-JP" sz="20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kumimoji="1" lang="ja-JP" altLang="en-US" sz="20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000" dirty="0">
                <a:latin typeface="HG明朝E" panose="02020909000000000000" pitchFamily="17" charset="-128"/>
                <a:ea typeface="HG明朝E" panose="02020909000000000000" pitchFamily="17" charset="-128"/>
              </a:rPr>
              <a:t>・セシウムの光子</a:t>
            </a:r>
            <a:r>
              <a:rPr kumimoji="1"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エネルギーは、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可視光線の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30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万倍も強い</a:t>
            </a:r>
            <a:r>
              <a:rPr lang="ja-JP" altLang="en-US" sz="12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</a:t>
            </a:r>
            <a:endParaRPr kumimoji="1" lang="en-US" altLang="ja-JP" sz="12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4" name="Picture 1" descr="C:\Users\go\Desktop\光合成細菌の謎にせまる_実験②\光合成細菌まと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4591" cy="4189040"/>
          </a:xfrm>
          <a:prstGeom prst="rect">
            <a:avLst/>
          </a:prstGeom>
          <a:noFill/>
          <a:effectLst>
            <a:glow rad="127000">
              <a:schemeClr val="accent1">
                <a:alpha val="6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123728" y="1268760"/>
            <a:ext cx="3384376" cy="29202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 rot="20526755">
            <a:off x="6555442" y="4287450"/>
            <a:ext cx="2383891" cy="40011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解明されている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139952" y="260647"/>
            <a:ext cx="2808312" cy="248769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 rot="20526755">
            <a:off x="5485985" y="1625193"/>
            <a:ext cx="2383891" cy="40011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糖合成反応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5983" y="873342"/>
            <a:ext cx="48780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kumimoji="1"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kumimoji="1" lang="ja-JP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光合成細菌層の形成</a:t>
            </a:r>
            <a:endParaRPr kumimoji="1" lang="en-US" altLang="ja-JP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7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7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プランター壁面に繁茂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した↓光合成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細菌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土壌表面では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太陽光が直接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当たるので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光合成細菌</a:t>
            </a:r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層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が形成される。</a:t>
            </a:r>
            <a:endParaRPr lang="en-US" altLang="ja-JP" sz="8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kumimoji="1" lang="en-US" altLang="ja-JP" sz="800" dirty="0"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endParaRPr kumimoji="1"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sz="20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(2)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lang="ja-JP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土壌表面の放射線だけが低下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  </a:t>
            </a:r>
          </a:p>
          <a:p>
            <a:r>
              <a:rPr lang="ja-JP" altLang="en-US" sz="8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実験その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Ⅰ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その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Ⅱ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ともに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solidFill>
                  <a:srgbClr val="0070C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土壌表面だけが低下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している、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これは光合成細菌層が放射線を吸収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している可能性を示唆している。</a:t>
            </a:r>
            <a:endParaRPr lang="en-US" altLang="ja-JP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sz="5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sz="12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7" name="Picture 8" descr="C:\Users\go\Desktop\放射能実験⑤\写真\400_DSC_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43" y="1772816"/>
            <a:ext cx="2515804" cy="140885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911769" y="5949280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endParaRPr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488" y="271469"/>
            <a:ext cx="833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２．</a:t>
            </a:r>
            <a:r>
              <a:rPr lang="ja-JP" altLang="en-US" sz="3200" b="1" dirty="0" smtClean="0"/>
              <a:t>「 放射</a:t>
            </a:r>
            <a:r>
              <a:rPr lang="ja-JP" altLang="en-US" sz="3200" b="1" dirty="0"/>
              <a:t>線</a:t>
            </a:r>
            <a:r>
              <a:rPr lang="ja-JP" altLang="en-US" sz="3200" b="1" dirty="0" smtClean="0"/>
              <a:t>吸収説 」 を裏付ける現象</a:t>
            </a:r>
            <a:endParaRPr kumimoji="1" lang="ja-JP" altLang="en-US" sz="32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5" name="Picture 4" descr="C:\Users\go\Desktop\放射能実験⑤\実験③表面変化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97" y="980728"/>
            <a:ext cx="3531583" cy="220093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27000">
              <a:schemeClr val="accent1">
                <a:alpha val="7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go\Desktop\放射能実験⑤\実験⑤総合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71" y="3097308"/>
            <a:ext cx="3484707" cy="2462836"/>
          </a:xfrm>
          <a:prstGeom prst="rect">
            <a:avLst/>
          </a:prstGeom>
          <a:noFill/>
          <a:effectLst>
            <a:glow rad="127000">
              <a:schemeClr val="accent1">
                <a:alpha val="7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円/楕円 7"/>
          <p:cNvSpPr/>
          <p:nvPr/>
        </p:nvSpPr>
        <p:spPr>
          <a:xfrm>
            <a:off x="7308304" y="3717032"/>
            <a:ext cx="1224136" cy="158417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中かっこ 8"/>
          <p:cNvSpPr/>
          <p:nvPr/>
        </p:nvSpPr>
        <p:spPr>
          <a:xfrm>
            <a:off x="4932040" y="836050"/>
            <a:ext cx="326062" cy="4783564"/>
          </a:xfrm>
          <a:prstGeom prst="leftBrace">
            <a:avLst>
              <a:gd name="adj1" fmla="val 46192"/>
              <a:gd name="adj2" fmla="val 6031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7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911769" y="5949280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endParaRPr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3827" y="332656"/>
            <a:ext cx="84784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5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kumimoji="1" lang="en-US" altLang="ja-JP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3) </a:t>
            </a:r>
            <a:r>
              <a:rPr kumimoji="1" lang="ja-JP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土壌を撹拌すると放射線量は変容する</a:t>
            </a:r>
            <a:endParaRPr kumimoji="1" lang="en-US" altLang="ja-JP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96963"/>
            <a:ext cx="3795660" cy="439878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7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75874" y="1124744"/>
            <a:ext cx="5044197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5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土壌全体を撹拌する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と、表面に多量に集積した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光合成細菌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は底面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方向にも行きわたるので、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9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9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9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① 底面方向の放射線は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、その光合成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細菌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に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よって吸収されて、</a:t>
            </a:r>
            <a:r>
              <a:rPr lang="ja-JP" altLang="en-US" u="sng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低下する</a:t>
            </a:r>
            <a:r>
              <a:rPr lang="ja-JP" altLang="en-US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（Ｅ）</a:t>
            </a:r>
            <a:endParaRPr lang="en-US" altLang="ja-JP" dirty="0" smtClean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9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9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② 表面方向の放射線は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、表面の光合成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細菌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が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薄くなるので、</a:t>
            </a:r>
            <a:r>
              <a:rPr lang="ja-JP" altLang="en-US" u="sng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上昇</a:t>
            </a:r>
            <a:r>
              <a:rPr lang="ja-JP" altLang="en-US" u="sng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する</a:t>
            </a:r>
            <a:r>
              <a:rPr lang="ja-JP" altLang="en-US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（Ｆ）</a:t>
            </a:r>
            <a:endParaRPr lang="en-US" altLang="ja-JP" dirty="0" smtClean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dirty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このことにより、放射線量の低下は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光合成細菌による放射線の吸収に起因する</a:t>
            </a:r>
            <a:endParaRPr lang="en-US" altLang="ja-JP" sz="16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ことが判明した。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3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911769" y="5949280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endParaRPr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865634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光合成細菌は光子エネルギーを利用して二酸化炭素ＣＯ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を固定して糖を合成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する。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8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8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ＣＯ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が供給されないと、糖合成反応だけでなく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、光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化学反応そのものも機能せず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に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停止するので、光子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エネルギー（放射線）を吸収することはできない。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ＣＯ</a:t>
            </a:r>
            <a:r>
              <a:rPr lang="en-US" altLang="ja-JP" sz="24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ja-JP" altLang="en-US" sz="24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欠乏</a:t>
            </a:r>
            <a:endParaRPr lang="en-US" altLang="ja-JP" sz="2400" u="sng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→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カルビン回路が回らない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→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ＡＤＰが戻らない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→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Ｈ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+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が循環しない（飽和）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→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電子が循環できない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→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バクテリオクロロフィル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　が働けない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→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励起エネルギーは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　使われない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→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光子（放射線）は</a:t>
            </a:r>
            <a:endParaRPr lang="en-US" altLang="ja-JP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　　使われずに通過する</a:t>
            </a:r>
            <a:endParaRPr lang="en-US" altLang="ja-JP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93" y="1916832"/>
            <a:ext cx="5519608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6985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(4)</a:t>
            </a:r>
            <a:r>
              <a:rPr lang="ja-JP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光合成細菌はＣＯ</a:t>
            </a:r>
            <a:r>
              <a:rPr lang="en-US" altLang="ja-JP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ja-JP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によって活性化する</a:t>
            </a:r>
            <a:endParaRPr lang="en-US" altLang="ja-JP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8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2" y="1345469"/>
            <a:ext cx="7496736" cy="467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79512" y="177255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●当実験では</a:t>
            </a:r>
            <a:r>
              <a:rPr lang="ja-JP" altLang="en-US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酵母菌を促進する資材を投入することでＣＯ</a:t>
            </a:r>
            <a:r>
              <a:rPr lang="en-US" altLang="ja-JP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ja-JP" altLang="en-US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供給をコントロール</a:t>
            </a:r>
            <a:endParaRPr lang="en-US" altLang="ja-JP" u="sng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したが、適切に投入すれば、土壌表面の放射線量は確実に低下する。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逆に、酵母菌が十分でないと、光合成細菌は炭酸ガス欠をおこすことで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放射線を吸収できず、表面放射線量は上昇する。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499992" y="4293096"/>
            <a:ext cx="432048" cy="936104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82530" y="4761148"/>
            <a:ext cx="432048" cy="936104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699792" y="3977444"/>
            <a:ext cx="432048" cy="936104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911769" y="5949280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814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1" y="0"/>
            <a:ext cx="8398289" cy="60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5364088" y="3030310"/>
            <a:ext cx="432048" cy="936104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 rot="6981725">
            <a:off x="6018306" y="3439627"/>
            <a:ext cx="601997" cy="1588156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985370" y="2783978"/>
            <a:ext cx="183257" cy="1365101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195736" y="2870159"/>
            <a:ext cx="216024" cy="320302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375756" y="2846188"/>
            <a:ext cx="216024" cy="510803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419872" y="3036688"/>
            <a:ext cx="216024" cy="574715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082616" y="3030308"/>
            <a:ext cx="216024" cy="581093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411920" y="2941438"/>
            <a:ext cx="216024" cy="556924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617900" y="3000552"/>
            <a:ext cx="216024" cy="610852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707904" y="2874350"/>
            <a:ext cx="216024" cy="470064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860304" y="3039327"/>
            <a:ext cx="216024" cy="470064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915816" y="2804295"/>
            <a:ext cx="216024" cy="470064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203848" y="2874350"/>
            <a:ext cx="216024" cy="554650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2591780" y="2774039"/>
            <a:ext cx="216024" cy="550005"/>
          </a:xfrm>
          <a:prstGeom prst="ellipse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911769" y="5949280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720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63427" y="692696"/>
            <a:ext cx="8629053" cy="46166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              まとめ</a:t>
            </a:r>
            <a:endParaRPr lang="en-US" altLang="ja-JP" sz="36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(1)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光合成細菌は土壌表面に層を形成する</a:t>
            </a:r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	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</a:t>
            </a:r>
            <a:r>
              <a:rPr lang="en-US" altLang="ja-JP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放射線量は、土壌表面だけが低下する（放射線の吸収）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</a:t>
            </a:r>
            <a:r>
              <a:rPr lang="en-US" altLang="ja-JP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3</a:t>
            </a:r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撹拌することにより光合成細菌が散らばることによって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 　① 底面での放射線量は、</a:t>
            </a:r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低下する</a:t>
            </a:r>
            <a:endParaRPr lang="en-US" altLang="ja-JP" sz="2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lang="ja-JP" altLang="en-US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② 表面での放射線量は、</a:t>
            </a:r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増加する</a:t>
            </a:r>
            <a:endParaRPr lang="en-US" altLang="ja-JP" sz="2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</a:t>
            </a:r>
            <a:r>
              <a:rPr lang="en-US" altLang="ja-JP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4</a:t>
            </a:r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二酸化炭素ＣＯ</a:t>
            </a:r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が豊富だと、放射線の吸収は増加する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sz="2400" dirty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以上の根拠により、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0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0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0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0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　</a:t>
            </a:r>
            <a:r>
              <a:rPr lang="ja-JP" altLang="en-US" sz="28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sz="28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放射線吸収説</a:t>
            </a:r>
            <a:r>
              <a:rPr lang="ja-JP" altLang="en-US" sz="28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」の正しさが説明できる</a:t>
            </a:r>
            <a:endParaRPr lang="en-US" altLang="ja-JP" sz="28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6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ja-JP" altLang="en-US" sz="3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911769" y="5949280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596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51520" y="341945"/>
            <a:ext cx="8640960" cy="40549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ja-JP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放射能の低減が確認できた</a:t>
            </a:r>
            <a:endParaRPr lang="en-US" altLang="ja-JP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5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実験開始点と実験終了点は、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加熱殺菌処理しているので、微生物や土壌水分の</a:t>
            </a:r>
            <a:endParaRPr lang="en-US" altLang="ja-JP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影響を全く受けない放射能の裸そのものから出る放射線量である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従って、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終了時点の放射線量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－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【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開始時点の放射線量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】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の差分は、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放射線の低減量である。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実験の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結果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05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05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9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9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9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底面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放射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線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lang="en-US" altLang="ja-JP" sz="28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6.81</a:t>
            </a:r>
            <a:r>
              <a:rPr lang="ja-JP" altLang="en-US" sz="28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％減少</a:t>
            </a:r>
            <a:endParaRPr lang="en-US" altLang="ja-JP" sz="2800" u="sng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表面放射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線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lang="en-US" altLang="ja-JP" sz="28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20.11</a:t>
            </a:r>
            <a:r>
              <a:rPr lang="ja-JP" altLang="en-US" sz="28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％</a:t>
            </a:r>
            <a:r>
              <a:rPr lang="ja-JP" altLang="en-US" sz="28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減少</a:t>
            </a:r>
            <a:endParaRPr lang="en-US" altLang="ja-JP" sz="2800" u="sng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91680" y="595496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放射能崩壊加速説</a:t>
            </a:r>
            <a:endParaRPr lang="ja-JP" altLang="en-US" sz="4000" dirty="0"/>
          </a:p>
        </p:txBody>
      </p:sp>
      <p:pic>
        <p:nvPicPr>
          <p:cNvPr id="5" name="Picture 2" descr="C:\Users\go\Desktop\放射能実験⑤\実験⑤低減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04" y="1772816"/>
            <a:ext cx="5705575" cy="4032448"/>
          </a:xfrm>
          <a:prstGeom prst="rect">
            <a:avLst/>
          </a:prstGeom>
          <a:noFill/>
          <a:effectLst>
            <a:glow rad="127000">
              <a:schemeClr val="accent1">
                <a:alpha val="7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395536" y="2636912"/>
            <a:ext cx="2664296" cy="1759989"/>
          </a:xfrm>
          <a:prstGeom prst="roundRect">
            <a:avLst>
              <a:gd name="adj" fmla="val 10708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7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91680" y="595496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放射能崩壊加速説</a:t>
            </a:r>
            <a:endParaRPr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83133"/>
            <a:ext cx="86347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(2) </a:t>
            </a:r>
            <a:r>
              <a:rPr kumimoji="1" lang="ja-JP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表面放射線と底面放射線は逆の相関</a:t>
            </a:r>
            <a:r>
              <a:rPr kumimoji="1" lang="ja-JP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関係　に</a:t>
            </a:r>
            <a:r>
              <a:rPr kumimoji="1" lang="ja-JP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ある</a:t>
            </a:r>
            <a:endParaRPr kumimoji="1" lang="en-US" altLang="ja-JP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5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</a:t>
            </a:r>
            <a:endParaRPr lang="en-US" altLang="ja-JP" sz="5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実験その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Ⅰ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その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Ⅱ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とも、</a:t>
            </a:r>
            <a:r>
              <a:rPr lang="ja-JP" altLang="en-US" sz="24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表面放射線が低下すると、その直後に底面放射線が</a:t>
            </a:r>
            <a:r>
              <a:rPr lang="ja-JP" altLang="en-US" sz="24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上昇する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、という強い逆相関関係がある。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7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7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表面</a:t>
            </a:r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放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射線は、光合成細菌が活性化すると低下することが分かっているので、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0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底面</a:t>
            </a:r>
            <a:r>
              <a:rPr lang="ja-JP" altLang="en-US" sz="20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放射線の上昇も光合成細菌等の微生物叢の働きによる</a:t>
            </a:r>
            <a:r>
              <a:rPr lang="ja-JP" altLang="en-US" sz="20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もの</a:t>
            </a:r>
            <a:endParaRPr lang="en-US" altLang="ja-JP" u="sng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と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考えられる。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4" name="Picture 2" descr="C:\Users\go\Desktop\放射能実験⑤\実験③相関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6" y="2636912"/>
            <a:ext cx="4452242" cy="3146649"/>
          </a:xfrm>
          <a:prstGeom prst="rect">
            <a:avLst/>
          </a:prstGeom>
          <a:noFill/>
          <a:effectLst>
            <a:glow rad="127000">
              <a:schemeClr val="accent1">
                <a:alpha val="6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o\Desktop\放射能実験⑤\実験⑤相関関係p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09" y="2276872"/>
            <a:ext cx="4640360" cy="3279599"/>
          </a:xfrm>
          <a:prstGeom prst="rect">
            <a:avLst/>
          </a:prstGeom>
          <a:noFill/>
          <a:effectLst>
            <a:glow rad="127000">
              <a:schemeClr val="accent1">
                <a:alpha val="6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V="1">
            <a:off x="6587244" y="260648"/>
            <a:ext cx="72008" cy="31086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0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91680" y="595496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放射能崩壊加速説</a:t>
            </a:r>
            <a:endParaRPr lang="ja-JP" altLang="en-US" sz="4000" dirty="0"/>
          </a:p>
        </p:txBody>
      </p:sp>
      <p:sp>
        <p:nvSpPr>
          <p:cNvPr id="3" name="正方形/長方形 2"/>
          <p:cNvSpPr/>
          <p:nvPr/>
        </p:nvSpPr>
        <p:spPr>
          <a:xfrm>
            <a:off x="33139" y="188640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(3) </a:t>
            </a:r>
            <a:r>
              <a:rPr lang="ja-JP" altLang="en-US" sz="2000" b="1" u="sng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放射能加速説の証拠</a:t>
            </a:r>
            <a:endParaRPr lang="en-US" altLang="ja-JP" b="1" u="sng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7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7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6" name="Picture 2" descr="C:\Users\go\Desktop\放射能実験⑤\実験⑤崩壊加速の根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45" y="188641"/>
            <a:ext cx="5399920" cy="3816424"/>
          </a:xfrm>
          <a:prstGeom prst="rect">
            <a:avLst/>
          </a:prstGeom>
          <a:noFill/>
          <a:effectLst>
            <a:glow rad="127000">
              <a:schemeClr val="accent1">
                <a:alpha val="6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47538" y="835224"/>
            <a:ext cx="86729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底面放射線だけについて、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開始点を固定して、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最終値点減少巾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-6.81%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分を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横軸線上に回転移動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すること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により、横軸線は加熱殺菌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した状態線と近似的に見なす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ことが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できる。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すると、横軸線より上にはみ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出た箇所は放射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線が増加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（＝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崩壊）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ことになる。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さらに底面放射線量には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土壌水分による吸収量も含まれているので、その吸収量分を補正（ロ）してみると実験開始</a:t>
            </a:r>
            <a:r>
              <a:rPr lang="en-US" altLang="ja-JP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2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週間以降からは、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常時放射能の崩壊が加速されている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ことが分かる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なお、表面放射線における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減少</a:t>
            </a:r>
            <a:r>
              <a:rPr lang="en-US" altLang="ja-JP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20.11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％は半減期崩壊の約</a:t>
            </a:r>
            <a:r>
              <a:rPr lang="en-US" altLang="ja-JP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500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日分に相当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する、</a:t>
            </a:r>
            <a:endParaRPr lang="en-US" altLang="ja-JP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「崩壊期間が</a:t>
            </a:r>
            <a:r>
              <a:rPr lang="en-US" altLang="ja-JP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5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分の</a:t>
            </a:r>
            <a:r>
              <a:rPr lang="en-US" altLang="ja-JP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1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に短縮した</a:t>
            </a:r>
            <a:r>
              <a:rPr lang="ja-JP" altLang="en-US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」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ということになる。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ja-JP" altLang="en-US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4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6701"/>
            <a:ext cx="2950296" cy="165954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61368"/>
            <a:ext cx="2950296" cy="165954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913276" cy="16387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1534"/>
            <a:ext cx="2950296" cy="165954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63" y="3573016"/>
            <a:ext cx="2920182" cy="164260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69" y="3789040"/>
            <a:ext cx="2771800" cy="15591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827584" y="399753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実験場所　　岩手県矢巾町自宅ミニハウス</a:t>
            </a:r>
            <a:endParaRPr lang="ja-JP" altLang="en-US" sz="28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72913" y="5949280"/>
            <a:ext cx="694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実験期間　実験その</a:t>
            </a:r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Ⅰ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6/26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～</a:t>
            </a:r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9/18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（</a:t>
            </a:r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2013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）</a:t>
            </a:r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　　　　　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　実験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その</a:t>
            </a:r>
            <a:r>
              <a:rPr lang="en-US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Ⅱ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7/9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～</a:t>
            </a:r>
            <a:r>
              <a:rPr lang="en-US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10/15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（</a:t>
            </a:r>
            <a:r>
              <a:rPr lang="en-US" altLang="ja-JP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2014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 rot="20895160">
            <a:off x="6459928" y="5093545"/>
            <a:ext cx="1944216" cy="369332"/>
          </a:xfrm>
          <a:prstGeom prst="rect">
            <a:avLst/>
          </a:prstGeom>
          <a:solidFill>
            <a:schemeClr val="tx1">
              <a:lumMod val="9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加熱殺菌処理</a:t>
            </a:r>
            <a:endParaRPr kumimoji="1" lang="ja-JP" altLang="en-US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0895160">
            <a:off x="4106819" y="4856366"/>
            <a:ext cx="1513451" cy="369332"/>
          </a:xfrm>
          <a:prstGeom prst="rect">
            <a:avLst/>
          </a:prstGeom>
          <a:solidFill>
            <a:schemeClr val="tx1">
              <a:lumMod val="9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自然乾燥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 rot="20895160">
            <a:off x="866577" y="4900216"/>
            <a:ext cx="1944216" cy="369332"/>
          </a:xfrm>
          <a:prstGeom prst="rect">
            <a:avLst/>
          </a:prstGeom>
          <a:solidFill>
            <a:schemeClr val="tx1">
              <a:lumMod val="9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ヒメイワダレ草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20895160">
            <a:off x="6348860" y="3118992"/>
            <a:ext cx="1944216" cy="369332"/>
          </a:xfrm>
          <a:prstGeom prst="rect">
            <a:avLst/>
          </a:prstGeom>
          <a:solidFill>
            <a:schemeClr val="tx1">
              <a:lumMod val="9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微生物資材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20895160">
            <a:off x="3307619" y="2848152"/>
            <a:ext cx="1944216" cy="369332"/>
          </a:xfrm>
          <a:prstGeom prst="rect">
            <a:avLst/>
          </a:prstGeom>
          <a:solidFill>
            <a:schemeClr val="tx1">
              <a:lumMod val="95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プランター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20895160">
            <a:off x="700805" y="2678919"/>
            <a:ext cx="1944216" cy="369332"/>
          </a:xfrm>
          <a:prstGeom prst="rect">
            <a:avLst/>
          </a:prstGeom>
          <a:solidFill>
            <a:schemeClr val="tx1">
              <a:lumMod val="9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ミニハウス</a:t>
            </a:r>
            <a:endParaRPr kumimoji="1" lang="ja-JP" altLang="en-US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91680" y="595496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放射能崩壊加速説</a:t>
            </a:r>
            <a:endParaRPr lang="ja-JP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263427" y="692696"/>
            <a:ext cx="8629053" cy="51090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              まとめ</a:t>
            </a:r>
            <a:endParaRPr lang="en-US" altLang="ja-JP" sz="36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(1)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土壌微生物の働きにより放射能は減量する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(2</a:t>
            </a:r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光合成細菌が活性化すると、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表面放射線量は低下し、逆に底面放射線量は上昇する、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という強い逆相関関係が認められる。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これは、放射能の崩壊が促進されていると推測できる。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(3</a:t>
            </a:r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)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加熱殺菌処理の直前の放射線量は直後の放射線量よりも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　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大きいという実データは、放射能崩壊が促進されているという証拠でもある。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sz="2400" dirty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以上の根拠により、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0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0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0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8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「放射能崩壊加速説」の正しさが説明できる</a:t>
            </a:r>
            <a:endParaRPr lang="ja-JP" altLang="en-US" dirty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2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404664"/>
            <a:ext cx="8928992" cy="52629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1400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4000" dirty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40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実験</a:t>
            </a:r>
            <a:r>
              <a:rPr lang="ja-JP" altLang="en-US" sz="40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の詳細は</a:t>
            </a:r>
            <a:endParaRPr lang="en-US" altLang="ja-JP" sz="4000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40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ホームページをご覧ください</a:t>
            </a:r>
            <a:endParaRPr lang="en-US" altLang="ja-JP" sz="4000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1400" dirty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en-US" altLang="ja-JP" sz="5400" u="sng" dirty="0" smtClean="0">
                <a:solidFill>
                  <a:srgbClr val="FFFF00"/>
                </a:solidFill>
                <a:latin typeface="Constantia" panose="02030602050306030303" pitchFamily="18" charset="0"/>
                <a:ea typeface="HGP明朝E" panose="02020900000000000000" pitchFamily="18" charset="-128"/>
              </a:rPr>
              <a:t>www.em-platform.com/blm</a:t>
            </a:r>
          </a:p>
          <a:p>
            <a:pPr algn="ctr"/>
            <a:endParaRPr lang="en-US" altLang="ja-JP" sz="4000" dirty="0" smtClean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40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検索キー</a:t>
            </a:r>
            <a:endParaRPr lang="en-US" altLang="ja-JP" sz="4000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4400" u="sng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r>
              <a:rPr lang="ja-JP" altLang="en-US" sz="24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、</a:t>
            </a:r>
            <a:r>
              <a:rPr lang="ja-JP" altLang="en-US" sz="4400" u="sng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放射能崩壊</a:t>
            </a:r>
            <a:r>
              <a:rPr lang="ja-JP" altLang="en-US" sz="4400" u="sng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加速説</a:t>
            </a:r>
            <a:endParaRPr lang="en-US" altLang="ja-JP" sz="4400" u="sng" dirty="0" smtClean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1600" u="sng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1600" u="sng" dirty="0" smtClean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119675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1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63688" y="5954959"/>
            <a:ext cx="51125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総まとめ</a:t>
            </a:r>
            <a:endParaRPr lang="ja-JP" altLang="en-US" sz="4400" dirty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19" y="188640"/>
            <a:ext cx="8634743" cy="56630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kumimoji="1"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光合成</a:t>
            </a:r>
            <a:r>
              <a:rPr kumimoji="1"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細菌は放射能や放射線を低減することが分かった</a:t>
            </a:r>
            <a:endParaRPr kumimoji="1"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5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</a:t>
            </a:r>
            <a:endParaRPr lang="en-US" altLang="ja-JP" sz="5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光合成細菌が活性化することにより、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①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放射線は吸収される」ことが実証できた。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②「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放射能の崩壊が加速される」ことも確認できた。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③ 微生物促進資材の投入</a:t>
            </a:r>
            <a:r>
              <a:rPr lang="ja-JP" altLang="en-US" smtClean="0">
                <a:latin typeface="HG明朝E" panose="02020909000000000000" pitchFamily="17" charset="-128"/>
                <a:ea typeface="HG明朝E" panose="02020909000000000000" pitchFamily="17" charset="-128"/>
              </a:rPr>
              <a:t>の仕方によって放射能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の低減をコントルールできる。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2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(2) 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農業の放射能</a:t>
            </a:r>
            <a:r>
              <a:rPr lang="ja-JP" altLang="en-US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対策と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しての新たな視点</a:t>
            </a:r>
            <a:endParaRPr lang="en-US" altLang="ja-JP" sz="2400" dirty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5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500" dirty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① 耕起すること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は、土壌微生物群に</a:t>
            </a:r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よる放射線吸収力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を台無しにする</a:t>
            </a:r>
            <a:endParaRPr lang="en-US" altLang="ja-JP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② 黒マルチ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は、光合成細菌が増えず放射</a:t>
            </a:r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線は吸収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しない。刈り草マルチがいい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③ 甘さが残る活性液の散布は、土壌の酵母菌が増えて線量はすぐに低下する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④ 秋仕舞の耕起は、冬期の光合成細菌による放射能の低減が期待できない。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en-US" altLang="ja-JP" sz="10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(3)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ＥＭパッシングへの反論の根拠ができた</a:t>
            </a:r>
            <a:endParaRPr lang="en-US" altLang="ja-JP" sz="24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5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5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3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</a:t>
            </a:r>
            <a:endParaRPr lang="en-US" altLang="ja-JP" sz="3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① 光合成細菌は放射線を吸収することが実証できた、メカニズムも判った。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② 「太陽エネルギーしか利用できない」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は、大きな誤り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である。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③ 放射能が低減したという実証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データも取れた。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④ 国や行政や専門家が常用する「科学的に証明されていない」は、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科学の進歩を拒むものであり、保守・保身・組織擁護の姿勢が感じられる。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再現性あるものは既に科学であり、その解明が科学の歴史でもある。</a:t>
            </a:r>
            <a:endParaRPr lang="en-US" altLang="ja-JP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88292" y="3645024"/>
            <a:ext cx="77680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① </a:t>
            </a:r>
            <a:r>
              <a:rPr lang="ja-JP" altLang="en-US" sz="36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測定点は２か所</a:t>
            </a:r>
            <a:endParaRPr lang="en-US" altLang="ja-JP" sz="3600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6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sz="36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sz="44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土壌表面</a:t>
            </a:r>
            <a:r>
              <a:rPr lang="ja-JP" altLang="en-US" sz="44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／</a:t>
            </a:r>
            <a:r>
              <a:rPr lang="ja-JP" altLang="en-US" sz="4400" dirty="0" smtClean="0">
                <a:solidFill>
                  <a:srgbClr val="FF2929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プランター底面</a:t>
            </a:r>
            <a:endParaRPr lang="en-US" altLang="ja-JP" sz="3600" dirty="0" smtClean="0">
              <a:solidFill>
                <a:srgbClr val="FF2929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36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②</a:t>
            </a:r>
            <a:r>
              <a:rPr lang="ja-JP" altLang="en-US" sz="36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lang="ja-JP" altLang="en-US" sz="36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資材投入による</a:t>
            </a:r>
            <a:r>
              <a:rPr lang="ja-JP" altLang="en-US" sz="3600" u="sng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放射線量の変化</a:t>
            </a:r>
            <a:r>
              <a:rPr lang="ja-JP" altLang="en-US" sz="3600" dirty="0" smtClean="0"/>
              <a:t>　</a:t>
            </a:r>
            <a:endParaRPr lang="ja-JP" altLang="en-US" sz="3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" y="116632"/>
            <a:ext cx="4763641" cy="297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01" y="620688"/>
            <a:ext cx="4759899" cy="343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406203" y="5949280"/>
            <a:ext cx="3757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実験の特長</a:t>
            </a:r>
            <a:endParaRPr lang="ja-JP" altLang="en-US" sz="4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88023" y="159023"/>
            <a:ext cx="324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放射線の変化率％</a:t>
            </a:r>
            <a:endParaRPr lang="ja-JP" altLang="en-US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2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908720"/>
            <a:ext cx="8280920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　</a:t>
            </a:r>
            <a:r>
              <a:rPr lang="ja-JP" altLang="en-US" sz="48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（ </a:t>
            </a:r>
            <a:r>
              <a:rPr lang="ja-JP" altLang="en-US" sz="4800" u="sng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実験報告の内容 ）</a:t>
            </a:r>
            <a:endParaRPr lang="en-US" altLang="ja-JP" sz="4000" u="sng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dirty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● 測定データの処理と変化率グラフ</a:t>
            </a:r>
            <a:endParaRPr lang="en-US" altLang="ja-JP" sz="4000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800" dirty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800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● </a:t>
            </a:r>
            <a:r>
              <a:rPr lang="ja-JP" altLang="en-US" sz="48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r>
              <a:rPr lang="ja-JP" altLang="en-US" sz="8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800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● </a:t>
            </a:r>
            <a:r>
              <a:rPr lang="ja-JP" altLang="en-US" sz="48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放射能崩壊</a:t>
            </a:r>
            <a:r>
              <a:rPr lang="ja-JP" altLang="en-US" sz="48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加速説</a:t>
            </a:r>
            <a:endParaRPr lang="en-US" altLang="ja-JP" sz="40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8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800" dirty="0" smtClean="0">
              <a:solidFill>
                <a:schemeClr val="tx1">
                  <a:lumMod val="95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dirty="0" smtClean="0">
                <a:solidFill>
                  <a:schemeClr val="tx1">
                    <a:lumMod val="9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● まとめ</a:t>
            </a:r>
            <a:r>
              <a:rPr lang="ja-JP" altLang="en-US" sz="6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600" dirty="0" smtClean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8074" y="594928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低減メカニズムに迫る</a:t>
            </a:r>
            <a:endParaRPr lang="ja-JP" altLang="en-US" sz="5400" dirty="0" smtClean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0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61864" y="594928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測定データの処理と変化率グラフ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00" y="692696"/>
            <a:ext cx="5635474" cy="35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85800" y="4077072"/>
            <a:ext cx="8712968" cy="16850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① データ平均処理　（実験その</a:t>
            </a:r>
            <a:r>
              <a:rPr lang="en-US" altLang="ja-JP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Ⅰ</a:t>
            </a:r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：連続</a:t>
            </a:r>
            <a:r>
              <a:rPr lang="en-US" altLang="ja-JP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20</a:t>
            </a:r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個、その</a:t>
            </a:r>
            <a:r>
              <a:rPr lang="en-US" altLang="ja-JP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Ⅱ180</a:t>
            </a:r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個以上）</a:t>
            </a:r>
            <a:endParaRPr lang="en-US" altLang="ja-JP" sz="20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2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2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② </a:t>
            </a:r>
            <a:r>
              <a:rPr lang="ja-JP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空間線量の変動量を補正</a:t>
            </a:r>
            <a:r>
              <a:rPr lang="ja-JP" altLang="en-US" sz="2400" u="sng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（</a:t>
            </a:r>
            <a:r>
              <a:rPr lang="ja-JP" altLang="en-US" sz="24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減算</a:t>
            </a:r>
            <a:r>
              <a:rPr lang="ja-JP" altLang="en-US" sz="2400" u="sng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）</a:t>
            </a:r>
            <a:endParaRPr lang="en-US" altLang="ja-JP" sz="20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8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　</a:t>
            </a:r>
            <a:endParaRPr lang="en-US" altLang="ja-JP" sz="8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5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5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③ </a:t>
            </a:r>
            <a:r>
              <a:rPr lang="ja-JP" alt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半減期崩壊による放射線減少量を補正</a:t>
            </a:r>
            <a:r>
              <a:rPr lang="ja-JP" altLang="en-US" sz="2400" u="sng" dirty="0" smtClean="0">
                <a:solidFill>
                  <a:schemeClr val="tx1">
                    <a:lumMod val="9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（</a:t>
            </a:r>
            <a:r>
              <a:rPr lang="ja-JP" altLang="en-US" sz="24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加算</a:t>
            </a:r>
            <a:r>
              <a:rPr lang="ja-JP" altLang="en-US" sz="2400" u="sng" dirty="0" smtClean="0">
                <a:solidFill>
                  <a:schemeClr val="tx1">
                    <a:lumMod val="9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）</a:t>
            </a:r>
            <a:endParaRPr lang="en-US" altLang="ja-JP" sz="2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755" y="133852"/>
            <a:ext cx="8424936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微生物の</a:t>
            </a:r>
            <a:r>
              <a:rPr lang="ja-JP" altLang="en-US" sz="3200" b="1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働き</a:t>
            </a:r>
            <a:r>
              <a:rPr lang="ja-JP" altLang="en-US" sz="3200" b="1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だけ</a:t>
            </a:r>
            <a:r>
              <a:rPr lang="ja-JP" altLang="en-US" sz="3200" b="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による線量</a:t>
            </a:r>
            <a:r>
              <a:rPr lang="ja-JP" altLang="en-US" sz="3200" b="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の</a:t>
            </a:r>
            <a:r>
              <a:rPr lang="ja-JP" altLang="en-US" sz="3200" b="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変化を知る</a:t>
            </a:r>
            <a:endParaRPr lang="en-US" altLang="ja-JP" sz="3200" b="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8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61864" y="594928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測定データの処理と変化率グラフ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061"/>
            <a:ext cx="3716760" cy="262496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9" y="1628800"/>
            <a:ext cx="3443875" cy="243223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11265"/>
            <a:ext cx="3628628" cy="2562719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6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54061" y="4437112"/>
            <a:ext cx="479400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④ </a:t>
            </a:r>
            <a:r>
              <a:rPr lang="ja-JP" altLang="en-US" sz="3200" dirty="0" smtClean="0"/>
              <a:t>移動平均処理</a:t>
            </a:r>
            <a:endParaRPr lang="en-US" altLang="ja-JP" sz="3200" dirty="0" smtClean="0"/>
          </a:p>
          <a:p>
            <a:pPr algn="ctr"/>
            <a:r>
              <a:rPr lang="ja-JP" altLang="en-US" sz="8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8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（</a:t>
            </a:r>
            <a:r>
              <a:rPr lang="en-US" altLang="ja-JP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7</a:t>
            </a:r>
            <a:r>
              <a:rPr lang="ja-JP" altLang="en-US" sz="20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日間、分析しやすい重みづけ）</a:t>
            </a:r>
            <a:endParaRPr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11960" y="1444134"/>
            <a:ext cx="11293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指　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2540663"/>
            <a:ext cx="11293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生データ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76018" y="2926599"/>
            <a:ext cx="184668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単純移動平均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61864" y="594928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測定データの処理と変化率グラフ</a:t>
            </a:r>
            <a:endParaRPr lang="ja-JP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73832" y="476672"/>
            <a:ext cx="8136904" cy="46782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　データ処理のまとめ</a:t>
            </a:r>
            <a:endParaRPr lang="en-US" altLang="ja-JP" sz="32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lang="ja-JP" altLang="en-US" sz="14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4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8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① 連続する複数データの平均化</a:t>
            </a:r>
            <a:endParaRPr lang="en-US" altLang="ja-JP" sz="28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8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② 空間線量の補正</a:t>
            </a:r>
            <a:endParaRPr lang="en-US" altLang="ja-JP" sz="28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8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③ 放射能半減期崩壊量の補正</a:t>
            </a:r>
            <a:endParaRPr lang="en-US" altLang="ja-JP" sz="28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8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 ④ 分析しやすい移動</a:t>
            </a:r>
            <a:r>
              <a:rPr lang="ja-JP" altLang="en-US" sz="28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平均</a:t>
            </a:r>
            <a:r>
              <a:rPr lang="ja-JP" altLang="en-US" sz="28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処理</a:t>
            </a:r>
            <a:endParaRPr lang="en-US" altLang="ja-JP" sz="2800" dirty="0" smtClean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2800" dirty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このような処理によって、</a:t>
            </a:r>
            <a:endParaRPr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sz="2800" u="sng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土壌微生物群の働きだけによる </a:t>
            </a:r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放射線量の変化を 　　　</a:t>
            </a:r>
            <a:endParaRPr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8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ja-JP" altLang="en-US" sz="28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　</a:t>
            </a:r>
            <a:r>
              <a:rPr lang="ja-JP" altLang="en-US" sz="4800" u="sng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浮き彫りに</a:t>
            </a:r>
            <a:r>
              <a:rPr lang="en-US" altLang="ja-JP" sz="4000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lang="ja-JP" altLang="en-US" sz="2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できる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。</a:t>
            </a:r>
            <a:endParaRPr lang="en-US" altLang="ja-JP" sz="2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8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7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87624" y="763291"/>
            <a:ext cx="691276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放射</a:t>
            </a:r>
            <a:r>
              <a:rPr lang="ja-JP" altLang="en-US" sz="66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線</a:t>
            </a:r>
            <a:r>
              <a:rPr lang="ja-JP" altLang="en-US" sz="66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吸収説</a:t>
            </a:r>
            <a:endParaRPr lang="en-US" altLang="ja-JP" sz="6600" dirty="0" smtClean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16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endParaRPr lang="en-US" altLang="ja-JP" sz="16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１。光合成細菌による放射線吸収のメカニズム</a:t>
            </a:r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(1)</a:t>
            </a:r>
            <a:r>
              <a:rPr lang="ja-JP" altLang="en-US" sz="2400" dirty="0">
                <a:latin typeface="HG明朝E" panose="02020909000000000000" pitchFamily="17" charset="-128"/>
                <a:ea typeface="HG明朝E" panose="02020909000000000000" pitchFamily="17" charset="-128"/>
              </a:rPr>
              <a:t>吸収スペクトルの本質</a:t>
            </a:r>
            <a:endParaRPr lang="en-US" altLang="ja-JP" sz="24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(2)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光合成細菌の光化学反応メカニズム</a:t>
            </a:r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２。</a:t>
            </a:r>
            <a:r>
              <a:rPr lang="ja-JP" altLang="en-US" sz="24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「 放射線吸収説 」 を裏付ける</a:t>
            </a:r>
            <a:r>
              <a:rPr lang="ja-JP" altLang="en-US" sz="2400" b="1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現象</a:t>
            </a:r>
            <a:endParaRPr lang="en-US" altLang="ja-JP" sz="2400" b="1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(1)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光合成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細菌層の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形成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(2)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土壌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表面の放射線だけが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低下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(3)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土壌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を撹拌すると放射線量は変容する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(4)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光合成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細菌はＣＯ</a:t>
            </a:r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2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によって活性化する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endParaRPr lang="ja-JP" altLang="en-US" sz="24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0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51720" y="5949279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 smtClean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放射線吸収説 </a:t>
            </a:r>
            <a:endParaRPr lang="ja-JP" altLang="en-US" sz="4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90872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ＥＭパッシングの</a:t>
            </a:r>
            <a:r>
              <a:rPr lang="ja-JP" altLang="en-US" sz="28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根拠</a:t>
            </a:r>
            <a:endParaRPr lang="en-US" altLang="ja-JP" sz="2800" u="sng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kumimoji="1" lang="ja-JP" altLang="en-US" sz="2800" i="1" dirty="0" smtClean="0">
                <a:solidFill>
                  <a:srgbClr val="9E5ECE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・光合成細菌</a:t>
            </a:r>
            <a:r>
              <a:rPr kumimoji="1" lang="ja-JP" altLang="en-US" sz="2800" i="1" dirty="0" smtClean="0">
                <a:solidFill>
                  <a:srgbClr val="9E5ECE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は、太</a:t>
            </a:r>
            <a:r>
              <a:rPr kumimoji="1" lang="ja-JP" altLang="en-US" sz="2800" i="1" dirty="0" smtClean="0">
                <a:solidFill>
                  <a:srgbClr val="9E5ECE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陽光しか利用</a:t>
            </a:r>
            <a:r>
              <a:rPr kumimoji="1" lang="ja-JP" altLang="en-US" sz="2800" i="1" dirty="0" smtClean="0">
                <a:solidFill>
                  <a:srgbClr val="9E5ECE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できない！</a:t>
            </a:r>
            <a:r>
              <a:rPr kumimoji="1" lang="ja-JP" altLang="en-US" sz="2800" i="1" dirty="0" smtClean="0">
                <a:solidFill>
                  <a:schemeClr val="tx1">
                    <a:lumMod val="8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？</a:t>
            </a:r>
            <a:endParaRPr kumimoji="1" lang="en-US" altLang="ja-JP" sz="2800" dirty="0" smtClean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800" i="1" dirty="0" smtClean="0">
                <a:solidFill>
                  <a:schemeClr val="tx1">
                    <a:lumMod val="8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・</a:t>
            </a:r>
            <a:r>
              <a:rPr kumimoji="1" lang="ja-JP" altLang="en-US" sz="2800" i="1" dirty="0" smtClean="0">
                <a:solidFill>
                  <a:srgbClr val="9E5ECE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放射</a:t>
            </a:r>
            <a:r>
              <a:rPr kumimoji="1" lang="ja-JP" altLang="en-US" sz="2800" i="1" dirty="0" smtClean="0">
                <a:solidFill>
                  <a:srgbClr val="9E5ECE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線</a:t>
            </a:r>
            <a:r>
              <a:rPr kumimoji="1" lang="ja-JP" altLang="en-US" sz="2800" i="1" dirty="0" smtClean="0">
                <a:solidFill>
                  <a:srgbClr val="9E5ECE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は透過力がある、通過</a:t>
            </a:r>
            <a:r>
              <a:rPr kumimoji="1" lang="ja-JP" altLang="en-US" sz="2800" i="1" dirty="0" smtClean="0">
                <a:solidFill>
                  <a:srgbClr val="9E5ECE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する</a:t>
            </a:r>
            <a:r>
              <a:rPr kumimoji="1" lang="ja-JP" altLang="en-US" sz="2800" i="1" dirty="0" smtClean="0">
                <a:solidFill>
                  <a:srgbClr val="9E5ECE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だけ！</a:t>
            </a:r>
            <a:r>
              <a:rPr kumimoji="1" lang="ja-JP" altLang="en-US" sz="2800" i="1" dirty="0" smtClean="0">
                <a:solidFill>
                  <a:schemeClr val="tx1">
                    <a:lumMod val="85000"/>
                  </a:schemeClr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？</a:t>
            </a:r>
            <a:r>
              <a:rPr lang="ja-JP" altLang="en-US" sz="1000" i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kumimoji="1" lang="en-US" altLang="ja-JP" sz="600" i="1" dirty="0" smtClean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6" y="260648"/>
            <a:ext cx="8697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１．</a:t>
            </a:r>
            <a:r>
              <a:rPr lang="ja-JP" altLang="en-US" sz="3200" b="1" dirty="0"/>
              <a:t>光合成細菌による放射線吸収</a:t>
            </a:r>
            <a:r>
              <a:rPr lang="ja-JP" altLang="en-US" sz="3200" b="1" dirty="0" smtClean="0"/>
              <a:t>メカニズム</a:t>
            </a:r>
            <a:endParaRPr kumimoji="1" lang="ja-JP" altLang="en-US" sz="3200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5" name="Picture 2" descr="http://www.em-platform.com/blm/uploads/webphoto/photos/x00537x5462a7e7003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51" y="2420888"/>
            <a:ext cx="4762270" cy="336533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127000">
              <a:schemeClr val="accent1">
                <a:alpha val="6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7504" y="2708920"/>
            <a:ext cx="43231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kumimoji="1" lang="en-US" altLang="ja-JP" sz="600" dirty="0" smtClean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marL="228600" indent="-228600">
              <a:buAutoNum type="arabicParenBoth"/>
            </a:pPr>
            <a:r>
              <a:rPr kumimoji="1"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 </a:t>
            </a:r>
            <a:r>
              <a:rPr kumimoji="1" lang="ja-JP" altLang="en-US" sz="2400" u="sng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吸収</a:t>
            </a:r>
            <a:r>
              <a:rPr lang="ja-JP" altLang="en-US" sz="2400" u="sng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スペクトルの本質</a:t>
            </a:r>
            <a:endParaRPr lang="en-US" altLang="ja-JP" sz="2400" u="sng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6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6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・</a:t>
            </a:r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吸収</a:t>
            </a:r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スペクトル分析</a:t>
            </a:r>
            <a:endParaRPr lang="en-US" altLang="ja-JP" sz="2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の光源は</a:t>
            </a:r>
            <a:r>
              <a:rPr lang="ja-JP" altLang="en-US" sz="24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太陽光の範囲</a:t>
            </a:r>
            <a:endParaRPr lang="en-US" altLang="ja-JP" sz="2400" u="sng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2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endParaRPr lang="en-US" altLang="ja-JP" sz="1200" dirty="0" smtClean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・</a:t>
            </a:r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Ｘ線やガンマ</a:t>
            </a:r>
            <a:r>
              <a:rPr lang="ja-JP" altLang="en-US" sz="2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線は</a:t>
            </a:r>
            <a:endParaRPr lang="en-US" altLang="ja-JP" sz="2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2400" dirty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2400" u="sng" dirty="0" smtClean="0">
                <a:solidFill>
                  <a:srgbClr val="FFFF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調べてない</a:t>
            </a:r>
            <a:endParaRPr lang="en-US" altLang="ja-JP" sz="1200" u="sng" dirty="0">
              <a:solidFill>
                <a:srgbClr val="FFFF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r>
              <a:rPr lang="ja-JP" altLang="en-US" sz="1200" dirty="0">
                <a:latin typeface="HG明朝E" panose="02020909000000000000" pitchFamily="17" charset="-128"/>
                <a:ea typeface="HG明朝E" panose="02020909000000000000" pitchFamily="17" charset="-128"/>
              </a:rPr>
              <a:t>　</a:t>
            </a:r>
            <a:r>
              <a:rPr lang="ja-JP" altLang="en-US" sz="12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　　</a:t>
            </a:r>
            <a:endParaRPr kumimoji="1" lang="en-US" altLang="ja-JP" sz="12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0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ライズン">
  <a:themeElements>
    <a:clrScheme name="ホライズン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ホライズン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ライズン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817</TotalTime>
  <Words>510</Words>
  <Application>Microsoft Office PowerPoint</Application>
  <PresentationFormat>画面に合わせる (4:3)</PresentationFormat>
  <Paragraphs>258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ホライズン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</dc:creator>
  <cp:lastModifiedBy>go</cp:lastModifiedBy>
  <cp:revision>70</cp:revision>
  <cp:lastPrinted>2014-11-21T05:31:11Z</cp:lastPrinted>
  <dcterms:created xsi:type="dcterms:W3CDTF">2014-11-20T12:10:26Z</dcterms:created>
  <dcterms:modified xsi:type="dcterms:W3CDTF">2014-11-21T05:57:54Z</dcterms:modified>
</cp:coreProperties>
</file>